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0" r:id="rId5"/>
    <p:sldId id="264" r:id="rId6"/>
    <p:sldId id="262" r:id="rId7"/>
    <p:sldId id="263" r:id="rId8"/>
    <p:sldId id="261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404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A038-B94F-4D34-89BD-C2AE604905C3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352D-DD2B-4700-994E-12AA81E5BF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A038-B94F-4D34-89BD-C2AE604905C3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352D-DD2B-4700-994E-12AA81E5B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A038-B94F-4D34-89BD-C2AE604905C3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352D-DD2B-4700-994E-12AA81E5B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A038-B94F-4D34-89BD-C2AE604905C3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352D-DD2B-4700-994E-12AA81E5B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A038-B94F-4D34-89BD-C2AE604905C3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352D-DD2B-4700-994E-12AA81E5BF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A038-B94F-4D34-89BD-C2AE604905C3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352D-DD2B-4700-994E-12AA81E5B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A038-B94F-4D34-89BD-C2AE604905C3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352D-DD2B-4700-994E-12AA81E5BFC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A038-B94F-4D34-89BD-C2AE604905C3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352D-DD2B-4700-994E-12AA81E5B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A038-B94F-4D34-89BD-C2AE604905C3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352D-DD2B-4700-994E-12AA81E5B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A038-B94F-4D34-89BD-C2AE604905C3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352D-DD2B-4700-994E-12AA81E5BFC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A038-B94F-4D34-89BD-C2AE604905C3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352D-DD2B-4700-994E-12AA81E5B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FBDA038-B94F-4D34-89BD-C2AE604905C3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CAF352D-DD2B-4700-994E-12AA81E5BF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86200"/>
            <a:ext cx="7543800" cy="1524000"/>
          </a:xfrm>
        </p:spPr>
        <p:txBody>
          <a:bodyPr/>
          <a:lstStyle/>
          <a:p>
            <a:r>
              <a:rPr lang="en-US" dirty="0"/>
              <a:t>Crash Course: </a:t>
            </a:r>
            <a:br>
              <a:rPr lang="en-US" dirty="0"/>
            </a:br>
            <a:r>
              <a:rPr lang="en-US" dirty="0"/>
              <a:t>Local Marketing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486400"/>
            <a:ext cx="6858000" cy="990600"/>
          </a:xfrm>
        </p:spPr>
        <p:txBody>
          <a:bodyPr/>
          <a:lstStyle/>
          <a:p>
            <a:r>
              <a:rPr lang="en-US" dirty="0"/>
              <a:t>How can you connect with local customers?</a:t>
            </a:r>
          </a:p>
        </p:txBody>
      </p:sp>
    </p:spTree>
    <p:extLst>
      <p:ext uri="{BB962C8B-B14F-4D97-AF65-F5344CB8AC3E}">
        <p14:creationId xmlns:p14="http://schemas.microsoft.com/office/powerpoint/2010/main" val="64230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0" y="-1295400"/>
            <a:ext cx="5105400" cy="9076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-1295400"/>
            <a:ext cx="5105400" cy="9076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-1280143"/>
            <a:ext cx="5085128" cy="904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5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676400"/>
            <a:ext cx="6781800" cy="16002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45893"/>
            <a:ext cx="2857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47700"/>
            <a:ext cx="6781800" cy="990600"/>
          </a:xfrm>
        </p:spPr>
        <p:txBody>
          <a:bodyPr/>
          <a:lstStyle/>
          <a:p>
            <a:r>
              <a:rPr lang="en-US" dirty="0"/>
              <a:t>Google &amp; SEO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543800" cy="3886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Free</a:t>
            </a:r>
          </a:p>
          <a:p>
            <a:pPr lvl="1"/>
            <a:r>
              <a:rPr lang="en-US" dirty="0"/>
              <a:t>Nearly unlimited potential</a:t>
            </a:r>
          </a:p>
          <a:p>
            <a:pPr lvl="1"/>
            <a:r>
              <a:rPr lang="en-US" dirty="0"/>
              <a:t>Targeted traffic / very close to </a:t>
            </a:r>
            <a:br>
              <a:rPr lang="en-US" dirty="0"/>
            </a:br>
            <a:r>
              <a:rPr lang="en-US" dirty="0"/>
              <a:t>completing the sale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Can be time intensive</a:t>
            </a:r>
          </a:p>
          <a:p>
            <a:pPr lvl="1"/>
            <a:r>
              <a:rPr lang="en-US" dirty="0"/>
              <a:t>Unpredictable</a:t>
            </a:r>
          </a:p>
          <a:p>
            <a:pPr lvl="1"/>
            <a:r>
              <a:rPr lang="en-US" dirty="0"/>
              <a:t>No guarantee for results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45893"/>
            <a:ext cx="2857500" cy="476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9800" y="1143000"/>
            <a:ext cx="28194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u="sng" dirty="0"/>
              <a:t>Homework</a:t>
            </a:r>
          </a:p>
          <a:p>
            <a:pPr algn="ctr"/>
            <a:endParaRPr lang="en-US" sz="3200" b="1" u="sng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Figure out if volume or competition is more important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Incorporate key words into your website</a:t>
            </a:r>
            <a:endParaRPr lang="en-US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9935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47700"/>
            <a:ext cx="6781800" cy="990600"/>
          </a:xfrm>
        </p:spPr>
        <p:txBody>
          <a:bodyPr/>
          <a:lstStyle/>
          <a:p>
            <a:r>
              <a:rPr lang="en-US" dirty="0"/>
              <a:t>Directories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543800" cy="3886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Long-lasting</a:t>
            </a:r>
          </a:p>
          <a:p>
            <a:pPr lvl="1"/>
            <a:r>
              <a:rPr lang="en-US" dirty="0"/>
              <a:t>Quick to implement</a:t>
            </a:r>
          </a:p>
          <a:p>
            <a:pPr lvl="1"/>
            <a:r>
              <a:rPr lang="en-US" dirty="0"/>
              <a:t>Cost</a:t>
            </a:r>
          </a:p>
          <a:p>
            <a:pPr lvl="1"/>
            <a:r>
              <a:rPr lang="en-US" dirty="0"/>
              <a:t>Help with search engine results</a:t>
            </a:r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Usually need another step to convert</a:t>
            </a:r>
          </a:p>
          <a:p>
            <a:pPr lvl="1"/>
            <a:r>
              <a:rPr lang="en-US" dirty="0"/>
              <a:t>Not always detailed</a:t>
            </a:r>
          </a:p>
          <a:p>
            <a:pPr lvl="1"/>
            <a:r>
              <a:rPr lang="en-US" dirty="0"/>
              <a:t>Competition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45893"/>
            <a:ext cx="2857500" cy="476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47509" y="1122218"/>
            <a:ext cx="28194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u="sng" dirty="0"/>
              <a:t>Homework</a:t>
            </a:r>
          </a:p>
          <a:p>
            <a:pPr algn="ctr"/>
            <a:endParaRPr lang="en-US" sz="3200" b="1" u="sng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Find the directories that work for your business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AMFIBI.com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 err="1"/>
              <a:t>HotFrog</a:t>
            </a:r>
            <a:endParaRPr lang="en-US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 err="1"/>
              <a:t>Lacartes</a:t>
            </a:r>
            <a:endParaRPr lang="en-US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Spoke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Localpage.com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246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781800" cy="990600"/>
          </a:xfrm>
        </p:spPr>
        <p:txBody>
          <a:bodyPr>
            <a:normAutofit/>
          </a:bodyPr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543800" cy="3886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Connect directly with consumers</a:t>
            </a:r>
          </a:p>
          <a:p>
            <a:pPr lvl="1"/>
            <a:r>
              <a:rPr lang="en-US" dirty="0"/>
              <a:t>Multiple types of content</a:t>
            </a:r>
          </a:p>
          <a:p>
            <a:pPr lvl="1"/>
            <a:r>
              <a:rPr lang="en-US" dirty="0"/>
              <a:t>Cost</a:t>
            </a:r>
            <a:br>
              <a:rPr lang="en-US" dirty="0"/>
            </a:br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Constant upkeep</a:t>
            </a:r>
          </a:p>
          <a:p>
            <a:pPr lvl="1"/>
            <a:r>
              <a:rPr lang="en-US" dirty="0"/>
              <a:t>Always changing</a:t>
            </a:r>
          </a:p>
          <a:p>
            <a:pPr lvl="1"/>
            <a:r>
              <a:rPr lang="en-US" dirty="0"/>
              <a:t>Acquisition / Cost</a:t>
            </a:r>
          </a:p>
          <a:p>
            <a:pPr lvl="1"/>
            <a:r>
              <a:rPr lang="en-US" dirty="0"/>
              <a:t>Loss of control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45893"/>
            <a:ext cx="2857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1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85800"/>
            <a:ext cx="6781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-Facebook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2209800"/>
            <a:ext cx="7543800" cy="3886200"/>
          </a:xfrm>
        </p:spPr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Large &amp; Diverse Audience</a:t>
            </a:r>
          </a:p>
          <a:p>
            <a:pPr lvl="1"/>
            <a:r>
              <a:rPr lang="en-US" dirty="0"/>
              <a:t>Paid = extensive targeting options</a:t>
            </a:r>
          </a:p>
          <a:p>
            <a:pPr lvl="1"/>
            <a:r>
              <a:rPr lang="en-US" dirty="0"/>
              <a:t>Analytics</a:t>
            </a:r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Time to build up page</a:t>
            </a:r>
          </a:p>
          <a:p>
            <a:pPr lvl="1"/>
            <a:r>
              <a:rPr lang="en-US" dirty="0"/>
              <a:t>Recent algorithm changes</a:t>
            </a:r>
          </a:p>
          <a:p>
            <a:pPr lvl="1"/>
            <a:r>
              <a:rPr lang="en-US" dirty="0"/>
              <a:t>Competition awareness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8970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45893"/>
            <a:ext cx="2857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4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5" y="534754"/>
            <a:ext cx="6781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 -Twitter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543800" cy="3886200"/>
          </a:xfrm>
        </p:spPr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Hashtags</a:t>
            </a:r>
          </a:p>
          <a:p>
            <a:pPr lvl="1"/>
            <a:r>
              <a:rPr lang="en-US" dirty="0"/>
              <a:t>Integrate with current events</a:t>
            </a:r>
          </a:p>
          <a:p>
            <a:pPr lvl="1"/>
            <a:r>
              <a:rPr lang="en-US" dirty="0"/>
              <a:t>Quick to create</a:t>
            </a:r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Short lived</a:t>
            </a:r>
          </a:p>
          <a:p>
            <a:pPr lvl="1"/>
            <a:r>
              <a:rPr lang="en-US" dirty="0"/>
              <a:t>Time consuming to keep constant</a:t>
            </a:r>
          </a:p>
          <a:p>
            <a:pPr lvl="1"/>
            <a:r>
              <a:rPr lang="en-US" dirty="0"/>
              <a:t>Limited content / not great visually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37107"/>
            <a:ext cx="1018797" cy="1018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45893"/>
            <a:ext cx="2857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8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1807"/>
            <a:ext cx="3139284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-Pinterest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543800" cy="3886200"/>
          </a:xfrm>
        </p:spPr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Long-lasting</a:t>
            </a:r>
          </a:p>
          <a:p>
            <a:pPr lvl="1"/>
            <a:r>
              <a:rPr lang="en-US" dirty="0"/>
              <a:t>Followers are very passionate</a:t>
            </a:r>
          </a:p>
          <a:p>
            <a:pPr lvl="1"/>
            <a:r>
              <a:rPr lang="en-US" dirty="0"/>
              <a:t>Great for visuals</a:t>
            </a:r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Less direct communication</a:t>
            </a:r>
          </a:p>
          <a:p>
            <a:pPr lvl="1"/>
            <a:r>
              <a:rPr lang="en-US" dirty="0"/>
              <a:t>Better for some things (recipes / DIY) </a:t>
            </a:r>
          </a:p>
          <a:p>
            <a:pPr lvl="1"/>
            <a:r>
              <a:rPr lang="en-US" dirty="0"/>
              <a:t>Time consuming to create content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66305"/>
            <a:ext cx="1097358" cy="110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45893"/>
            <a:ext cx="2857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2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800100"/>
            <a:ext cx="67818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Mobile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71700"/>
            <a:ext cx="7543800" cy="3886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GPS Targeting</a:t>
            </a:r>
          </a:p>
          <a:p>
            <a:pPr lvl="1"/>
            <a:r>
              <a:rPr lang="en-US" dirty="0"/>
              <a:t>Always connected</a:t>
            </a:r>
          </a:p>
          <a:p>
            <a:pPr lvl="1"/>
            <a:r>
              <a:rPr lang="en-US" dirty="0"/>
              <a:t>Less Competition</a:t>
            </a:r>
          </a:p>
          <a:p>
            <a:pPr lvl="1"/>
            <a:r>
              <a:rPr lang="en-US" dirty="0"/>
              <a:t>Detailed Stats</a:t>
            </a:r>
          </a:p>
          <a:p>
            <a:pPr lvl="1"/>
            <a:r>
              <a:rPr lang="en-US" dirty="0"/>
              <a:t>Cost-effective</a:t>
            </a:r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GPS Targeting</a:t>
            </a:r>
          </a:p>
          <a:p>
            <a:pPr lvl="1"/>
            <a:r>
              <a:rPr lang="en-US" dirty="0"/>
              <a:t>Top-of-mind reference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514600"/>
            <a:ext cx="2540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45893"/>
            <a:ext cx="2857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8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105400"/>
            <a:ext cx="24384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45893"/>
            <a:ext cx="2857500" cy="4762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8764" y="174568"/>
            <a:ext cx="9058613" cy="739832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Geo Targeted Local Mobile Ads to Reach New Customers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63531"/>
            <a:ext cx="1897055" cy="33725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25431"/>
            <a:ext cx="1897055" cy="33725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83" y="1227161"/>
            <a:ext cx="1897055" cy="33725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8200" y="4748446"/>
            <a:ext cx="8815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Click-to-Website Ads                         Click-to-Email Ads           Click-to-Txt Ads</a:t>
            </a:r>
          </a:p>
        </p:txBody>
      </p:sp>
    </p:spTree>
    <p:extLst>
      <p:ext uri="{BB962C8B-B14F-4D97-AF65-F5344CB8AC3E}">
        <p14:creationId xmlns:p14="http://schemas.microsoft.com/office/powerpoint/2010/main" val="3551143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idewalk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54BB6B"/>
      </a:accent1>
      <a:accent2>
        <a:srgbClr val="FFFFFF"/>
      </a:accent2>
      <a:accent3>
        <a:srgbClr val="000000"/>
      </a:accent3>
      <a:accent4>
        <a:srgbClr val="35A24D"/>
      </a:accent4>
      <a:accent5>
        <a:srgbClr val="7ED391"/>
      </a:accent5>
      <a:accent6>
        <a:srgbClr val="54BB6B"/>
      </a:accent6>
      <a:hlink>
        <a:srgbClr val="FFFFFF"/>
      </a:hlink>
      <a:folHlink>
        <a:srgbClr val="00000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5582</TotalTime>
  <Words>203</Words>
  <Application>Microsoft Office PowerPoint</Application>
  <PresentationFormat>On-screen Show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NewsPrint</vt:lpstr>
      <vt:lpstr>Crash Course:  Local Marketing</vt:lpstr>
      <vt:lpstr>Google &amp; SEO</vt:lpstr>
      <vt:lpstr>Directories</vt:lpstr>
      <vt:lpstr>Social Media</vt:lpstr>
      <vt:lpstr>-Facebook</vt:lpstr>
      <vt:lpstr> -Twitter</vt:lpstr>
      <vt:lpstr>-Pinterest</vt:lpstr>
      <vt:lpstr>Mobile Marketing</vt:lpstr>
      <vt:lpstr>Geo Targeted Local Mobile Ads to Reach New Customers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Crash Course:  Local Marketing</dc:title>
  <dc:creator>Andrew Smith</dc:creator>
  <cp:lastModifiedBy>Karla</cp:lastModifiedBy>
  <cp:revision>14</cp:revision>
  <dcterms:created xsi:type="dcterms:W3CDTF">2015-10-27T17:05:25Z</dcterms:created>
  <dcterms:modified xsi:type="dcterms:W3CDTF">2017-04-07T19:48:36Z</dcterms:modified>
</cp:coreProperties>
</file>